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6" r:id="rId4"/>
    <p:sldId id="261" r:id="rId5"/>
    <p:sldId id="262" r:id="rId6"/>
    <p:sldId id="263" r:id="rId7"/>
    <p:sldId id="264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>
        <p:scale>
          <a:sx n="50" d="100"/>
          <a:sy n="50" d="100"/>
        </p:scale>
        <p:origin x="15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D1A0-CD98-4AC8-8CCD-F0B37F55F13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2970-4AB8-4252-BCD8-8E7455C3E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کا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7A8-2504-4386-9986-926FA3D9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/>
          <a:lstStyle>
            <a:lvl1pPr algn="ctr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B6DD-CE0C-4A1B-9987-AB29C477F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B46C-6389-4FE8-9636-FBED6C05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6561F-06F5-452A-8D06-8DEC420AF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4729" y="2403792"/>
            <a:ext cx="7642542" cy="51682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3200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3848F-1230-45F3-B95B-6D6E1736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6802" y="3187685"/>
            <a:ext cx="6218396" cy="516829"/>
          </a:xfrm>
        </p:spPr>
        <p:txBody>
          <a:bodyPr anchor="ctr"/>
          <a:lstStyle>
            <a:lvl1pPr marL="0" indent="0" algn="ctr">
              <a:buNone/>
              <a:defRPr i="1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B0D1FB1-9EB5-446E-B84B-17B91C922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6802" y="3893890"/>
            <a:ext cx="6218396" cy="516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جدو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B0AAD-2219-4BBA-8BF6-1E7373E2CA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037" y="1105327"/>
            <a:ext cx="7341326" cy="4694972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2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تن و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194711"/>
            <a:ext cx="4844716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1061" y="643897"/>
            <a:ext cx="5852160" cy="3291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061" y="5040792"/>
            <a:ext cx="5733288" cy="467451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ک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9789" y="1231011"/>
            <a:ext cx="877824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هرست مطال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74B3C-D028-4E95-8309-870225EEC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0F7E-649F-4CC7-996A-BDC4C1E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4A383-DBE2-4446-B1CA-6556FD3FDB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3303864"/>
              </p:ext>
            </p:extLst>
          </p:nvPr>
        </p:nvGraphicFramePr>
        <p:xfrm>
          <a:off x="3432517" y="1840458"/>
          <a:ext cx="5539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297">
                  <a:extLst>
                    <a:ext uri="{9D8B030D-6E8A-4147-A177-3AD203B41FA5}">
                      <a16:colId xmlns:a16="http://schemas.microsoft.com/office/drawing/2014/main" val="1478467872"/>
                    </a:ext>
                  </a:extLst>
                </a:gridCol>
                <a:gridCol w="485247">
                  <a:extLst>
                    <a:ext uri="{9D8B030D-6E8A-4147-A177-3AD203B41FA5}">
                      <a16:colId xmlns:a16="http://schemas.microsoft.com/office/drawing/2014/main" val="26499586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>
                          <a:effectLst/>
                        </a:rPr>
                        <a:t>مقدمه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167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فرضیات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51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متغیرهای اندازه گیری شده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31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128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79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3A2A9E-2945-40A6-9192-66DED4B7E44F}"/>
              </a:ext>
            </a:extLst>
          </p:cNvPr>
          <p:cNvSpPr txBox="1"/>
          <p:nvPr userDrawn="1"/>
        </p:nvSpPr>
        <p:spPr>
          <a:xfrm>
            <a:off x="3432517" y="1463040"/>
            <a:ext cx="55395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فهرست مطالب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C8E39-1359-4A21-B43B-7FF470CCADE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5865090"/>
            <a:ext cx="966651" cy="9863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CA032-E805-4CEE-82ED-A5761C23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173" y="6417646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5D8B4B6-9D9D-49FC-812C-B17289AD0A0B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02AA4AD-CD8F-4FB3-B0BC-31B1BA7E6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17646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D50B-831B-4BFD-AF04-38F27D884FE5}"/>
              </a:ext>
            </a:extLst>
          </p:cNvPr>
          <p:cNvCxnSpPr>
            <a:cxnSpLocks/>
          </p:cNvCxnSpPr>
          <p:nvPr userDrawn="1"/>
        </p:nvCxnSpPr>
        <p:spPr>
          <a:xfrm>
            <a:off x="1136469" y="6335487"/>
            <a:ext cx="10345782" cy="0"/>
          </a:xfrm>
          <a:prstGeom prst="line">
            <a:avLst/>
          </a:prstGeom>
          <a:ln w="317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DDB4E50-3F2D-4FC7-9A56-EC11E282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AF8CE88-AB44-4D3F-B050-8DD47551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75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3" r:id="rId5"/>
    <p:sldLayoutId id="214748365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بررسی پارامترهای کوره </a:t>
            </a:r>
            <a:r>
              <a:rPr lang="en-US"/>
              <a:t>EAF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fa-IR"/>
              <a:t>دفتر فنی تحقیق و توسعه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سید حیدر علوی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189913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35">
            <a:extLst>
              <a:ext uri="{FF2B5EF4-FFF2-40B4-BE49-F238E27FC236}">
                <a16:creationId xmlns:a16="http://schemas.microsoft.com/office/drawing/2014/main" id="{403E5321-D5A8-4CCE-913C-8B54E08C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در این مطالعه دیتاهای یکساله ورودی و خروجی کوره </a:t>
            </a:r>
            <a:r>
              <a:rPr lang="en-US" dirty="0"/>
              <a:t>EAF</a:t>
            </a:r>
            <a:r>
              <a:rPr lang="fa-IR" dirty="0"/>
              <a:t> کارخانه فولادسازی چادرملو با هدف بدست آوردن مناسبترین پیشینه، مورد مطالعه و بررسی قرار گرفته است.</a:t>
            </a:r>
          </a:p>
          <a:p>
            <a:r>
              <a:rPr lang="fa-IR" dirty="0"/>
              <a:t>- بازه زمانی مورد مطالعه از 1402/09/15 تا 1403/09/15 بوده است که داده های ورودی مواد اولیه نظیر دولومیت، آهک، کک و آهن اسفنجی بصورت متوسط روزانه استخراج گردیده است.</a:t>
            </a:r>
          </a:p>
          <a:p>
            <a:r>
              <a:rPr lang="fa-IR" dirty="0"/>
              <a:t>- برای کلاسه بندی داده ها از روش </a:t>
            </a:r>
            <a:r>
              <a:rPr lang="en-US" dirty="0"/>
              <a:t>Agglomerative Hierarchical Clustering</a:t>
            </a:r>
            <a:r>
              <a:rPr lang="fa-IR" dirty="0"/>
              <a:t> بهره گیری شده است. این روش یک روش محبوب و قدرتمند در ماشین لرنینگ برای گروه بندی داده ها است که بر اساس تراکم نقاط داده ها کار می کند و نقاطی که نزدیک به هم هستند را در یک کلاستر قرار می دهد و نقاطی که در مناطق کم تراکم هستند را به عنوان نویز در نظر می گیرد.</a:t>
            </a:r>
          </a:p>
          <a:p>
            <a:r>
              <a:rPr lang="fa-IR" dirty="0"/>
              <a:t>- این روش می تواند کلاسترهای با ساختار پیچیده را شناسایی نماید.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8046-45DC-41A4-B735-6EBAB4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66F6-9500-4CB1-8415-2906B5D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09D5130-2DAE-43CD-A1C1-B2B055D7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419652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653896-3B8A-4905-B995-23FA054EE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/>
              <a:t>به منظور حذف داده های پرت </a:t>
            </a:r>
            <a:r>
              <a:rPr lang="en-US"/>
              <a:t>(outlier data)</a:t>
            </a:r>
            <a:r>
              <a:rPr lang="fa-IR"/>
              <a:t> موارد ذیل را فرض کرده ایم:</a:t>
            </a:r>
          </a:p>
          <a:p>
            <a:r>
              <a:rPr lang="fa-IR"/>
              <a:t>- برای کک 1030، کک فاین، دولومیت، آهک و آهن اسفنجی مقادیر متوسط روزانه را برای هر روز در نظر گرفته ایم.</a:t>
            </a:r>
          </a:p>
          <a:p>
            <a:r>
              <a:rPr lang="fa-IR"/>
              <a:t>- با توجه به اینکه آنالیز سرباره برای تمام ذوب ها موجود نبود، فرض کردیم آنالیز سرباره در فاصله بین دو اندازه گیری متوالی ثابت بوده است.</a:t>
            </a:r>
          </a:p>
          <a:p>
            <a:r>
              <a:rPr lang="fa-IR"/>
              <a:t>- ذوب هایی که </a:t>
            </a:r>
            <a:r>
              <a:rPr lang="en-US"/>
              <a:t>Duration</a:t>
            </a:r>
            <a:r>
              <a:rPr lang="fa-IR"/>
              <a:t> بین 40 تا 70 دقیقه داشته اند مطالعه کرده ایم.</a:t>
            </a:r>
          </a:p>
          <a:p>
            <a:r>
              <a:rPr lang="fa-IR"/>
              <a:t>- ذوب هایی که </a:t>
            </a:r>
            <a:r>
              <a:rPr lang="en-US"/>
              <a:t>Tapping</a:t>
            </a:r>
            <a:r>
              <a:rPr lang="fa-IR"/>
              <a:t> آنها کمتر از 600 ثانیه و بین 170 تا 200 تن بوده اند را مطالعه کرده ایم.</a:t>
            </a:r>
          </a:p>
          <a:p>
            <a:r>
              <a:rPr lang="fa-IR"/>
              <a:t>- ذوب هایی که تماما توسط آهن اسفنجی شارژ شده اند را مطالعه کرده ایم.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86F4A-EFF8-4D49-836D-3E65F3DE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42AB-9668-4F6E-A0B0-974CE0A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829D-CA4B-49F4-9202-06739446F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فرضیات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93C73-DA54-49D1-A231-AD4C24FC0616}"/>
              </a:ext>
            </a:extLst>
          </p:cNvPr>
          <p:cNvSpPr txBox="1"/>
          <p:nvPr/>
        </p:nvSpPr>
        <p:spPr>
          <a:xfrm>
            <a:off x="1" y="4783013"/>
            <a:ext cx="1111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rgbClr val="C00000"/>
                </a:solidFill>
              </a:rPr>
              <a:t>با توجه به مفروضات فوق 3317 ذوب در بازه یکساله بررسی شده اند.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6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841679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A28CC-B53E-428E-9B34-C10A0520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B66DD-E294-4CBB-AF8C-E59AB7D4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F11BDD4F-521B-4A31-B158-F50B021C6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3- متغیرهای اندازه گیری شده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97FAE88-45BE-4DDE-A923-FA1BE4AA526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61142523"/>
              </p:ext>
            </p:extLst>
          </p:nvPr>
        </p:nvGraphicFramePr>
        <p:xfrm>
          <a:off x="25400" y="1104900"/>
          <a:ext cx="12166605" cy="474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143">
                  <a:extLst>
                    <a:ext uri="{9D8B030D-6E8A-4147-A177-3AD203B41FA5}">
                      <a16:colId xmlns:a16="http://schemas.microsoft.com/office/drawing/2014/main" val="4101994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8413225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190695158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308817928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155698313"/>
                    </a:ext>
                  </a:extLst>
                </a:gridCol>
                <a:gridCol w="484698">
                  <a:extLst>
                    <a:ext uri="{9D8B030D-6E8A-4147-A177-3AD203B41FA5}">
                      <a16:colId xmlns:a16="http://schemas.microsoft.com/office/drawing/2014/main" val="13164710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78096359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21300954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1106506787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89525678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821565732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2750512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43124788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963100895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13489371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625384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1732557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7305276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9294176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3238947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1820588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9926611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73999979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298102643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2272224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634025116"/>
                    </a:ext>
                  </a:extLst>
                </a:gridCol>
              </a:tblGrid>
              <a:tr h="1048527"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Size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Cao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Mgo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Metal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Total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MD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Al2o3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P2o5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Mno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Gunge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Feo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B2,B3,B4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On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Off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Ele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</a:t>
                      </a:r>
                      <a:r>
                        <a:rPr lang="en-US" dirty="0" err="1"/>
                        <a:t>Kwh</a:t>
                      </a:r>
                      <a:r>
                        <a:rPr lang="en-US" dirty="0"/>
                        <a:t>/t)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Ch4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C(</a:t>
                      </a:r>
                      <a:r>
                        <a:rPr lang="en-US" dirty="0" err="1"/>
                        <a:t>inj</a:t>
                      </a:r>
                      <a:r>
                        <a:rPr lang="en-US" dirty="0"/>
                        <a:t>)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555363463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1030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382117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754581"/>
                  </a:ext>
                </a:extLst>
              </a:tr>
              <a:tr h="47632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Dolomite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09335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Lime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992246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782337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316602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EAF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86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23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28">
            <a:extLst>
              <a:ext uri="{FF2B5EF4-FFF2-40B4-BE49-F238E27FC236}">
                <a16:creationId xmlns:a16="http://schemas.microsoft.com/office/drawing/2014/main" id="{654F2F1C-BCB4-472F-B49F-D56D9455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/>
              <a:t>بتنسی تبنتسی بتسی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65ABC-B655-4A0E-AA7D-C5FD5950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0D59-1DA4-4E74-B86D-1E704939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0D1DC81-5FA8-44CB-9E81-745EAB0E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09DC488-4A72-45D2-A8AA-A23895343F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0" b="11600"/>
          <a:stretch>
            <a:fillRect/>
          </a:stretch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CB539A4-1F92-40F5-BC11-A58D6A886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یابسبت سیبتسین بتسیب سیتب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7B76-116D-43A0-83A7-913C163F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8086C-871E-4E8C-8F7F-A34BFD0B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848FF-6645-43BA-ADC1-88E783D48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مقدمه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231EA81-2AB1-47C8-BC0A-A41528EB7D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9" b="116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BE1870-35E7-4DC5-9F1F-3ADFD486FD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نتسیتب ستی 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6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534</Words>
  <Application>Microsoft Office PowerPoint</Application>
  <PresentationFormat>Widescreen</PresentationFormat>
  <Paragraphs>117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بررسی پارامترهای کوره EAF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پارامترهای کوره EAF</dc:title>
  <dc:creator>Heydar Alavi</dc:creator>
  <cp:lastModifiedBy>Heydar Alavi</cp:lastModifiedBy>
  <cp:revision>105</cp:revision>
  <dcterms:created xsi:type="dcterms:W3CDTF">2024-12-21T07:03:15Z</dcterms:created>
  <dcterms:modified xsi:type="dcterms:W3CDTF">2024-12-22T11:35:03Z</dcterms:modified>
</cp:coreProperties>
</file>